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28" r:id="rId2"/>
    <p:sldMasterId id="2147483871" r:id="rId3"/>
    <p:sldMasterId id="2147483966" r:id="rId4"/>
  </p:sldMasterIdLst>
  <p:notesMasterIdLst>
    <p:notesMasterId r:id="rId25"/>
  </p:notesMasterIdLst>
  <p:sldIdLst>
    <p:sldId id="256" r:id="rId5"/>
    <p:sldId id="257" r:id="rId6"/>
    <p:sldId id="258" r:id="rId7"/>
    <p:sldId id="278" r:id="rId8"/>
    <p:sldId id="288" r:id="rId9"/>
    <p:sldId id="295" r:id="rId10"/>
    <p:sldId id="296" r:id="rId11"/>
    <p:sldId id="297" r:id="rId12"/>
    <p:sldId id="298" r:id="rId13"/>
    <p:sldId id="299" r:id="rId14"/>
    <p:sldId id="294" r:id="rId15"/>
    <p:sldId id="259" r:id="rId16"/>
    <p:sldId id="293" r:id="rId17"/>
    <p:sldId id="292" r:id="rId18"/>
    <p:sldId id="291" r:id="rId19"/>
    <p:sldId id="290" r:id="rId20"/>
    <p:sldId id="289" r:id="rId21"/>
    <p:sldId id="300" r:id="rId22"/>
    <p:sldId id="301" r:id="rId23"/>
    <p:sldId id="28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1257A5-6E03-4981-B3A3-D62445C83DA2}" type="datetimeFigureOut">
              <a:rPr lang="nl-NL" smtClean="0"/>
              <a:t>6-2-2019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E52905-DD8D-4F61-98BD-F5DF5CC06FC6}" type="slidenum">
              <a:rPr lang="nl-NL" smtClean="0"/>
              <a:t>‹nr.›</a:t>
            </a:fld>
            <a:endParaRPr lang="nl-NL"/>
          </a:p>
        </p:txBody>
      </p:sp>
    </p:spTree>
    <p:extLst>
      <p:ext uri="{BB962C8B-B14F-4D97-AF65-F5344CB8AC3E}">
        <p14:creationId xmlns:p14="http://schemas.microsoft.com/office/powerpoint/2010/main" val="400633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a:t>
            </a:fld>
            <a:endParaRPr lang="nl-NL"/>
          </a:p>
        </p:txBody>
      </p:sp>
    </p:spTree>
    <p:extLst>
      <p:ext uri="{BB962C8B-B14F-4D97-AF65-F5344CB8AC3E}">
        <p14:creationId xmlns:p14="http://schemas.microsoft.com/office/powerpoint/2010/main" val="2744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180134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337467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379668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13</a:t>
            </a:fld>
            <a:endParaRPr lang="nl-NL"/>
          </a:p>
        </p:txBody>
      </p:sp>
    </p:spTree>
    <p:extLst>
      <p:ext uri="{BB962C8B-B14F-4D97-AF65-F5344CB8AC3E}">
        <p14:creationId xmlns:p14="http://schemas.microsoft.com/office/powerpoint/2010/main" val="1298415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14</a:t>
            </a:fld>
            <a:endParaRPr lang="nl-NL"/>
          </a:p>
        </p:txBody>
      </p:sp>
    </p:spTree>
    <p:extLst>
      <p:ext uri="{BB962C8B-B14F-4D97-AF65-F5344CB8AC3E}">
        <p14:creationId xmlns:p14="http://schemas.microsoft.com/office/powerpoint/2010/main" val="346116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15</a:t>
            </a:fld>
            <a:endParaRPr lang="nl-NL"/>
          </a:p>
        </p:txBody>
      </p:sp>
    </p:spTree>
    <p:extLst>
      <p:ext uri="{BB962C8B-B14F-4D97-AF65-F5344CB8AC3E}">
        <p14:creationId xmlns:p14="http://schemas.microsoft.com/office/powerpoint/2010/main" val="348369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16</a:t>
            </a:fld>
            <a:endParaRPr lang="nl-NL"/>
          </a:p>
        </p:txBody>
      </p:sp>
    </p:spTree>
    <p:extLst>
      <p:ext uri="{BB962C8B-B14F-4D97-AF65-F5344CB8AC3E}">
        <p14:creationId xmlns:p14="http://schemas.microsoft.com/office/powerpoint/2010/main" val="279540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17</a:t>
            </a:fld>
            <a:endParaRPr lang="nl-NL"/>
          </a:p>
        </p:txBody>
      </p:sp>
    </p:spTree>
    <p:extLst>
      <p:ext uri="{BB962C8B-B14F-4D97-AF65-F5344CB8AC3E}">
        <p14:creationId xmlns:p14="http://schemas.microsoft.com/office/powerpoint/2010/main" val="1555879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18</a:t>
            </a:fld>
            <a:endParaRPr lang="nl-NL"/>
          </a:p>
        </p:txBody>
      </p:sp>
    </p:spTree>
    <p:extLst>
      <p:ext uri="{BB962C8B-B14F-4D97-AF65-F5344CB8AC3E}">
        <p14:creationId xmlns:p14="http://schemas.microsoft.com/office/powerpoint/2010/main" val="2596981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19</a:t>
            </a:fld>
            <a:endParaRPr lang="nl-NL"/>
          </a:p>
        </p:txBody>
      </p:sp>
    </p:spTree>
    <p:extLst>
      <p:ext uri="{BB962C8B-B14F-4D97-AF65-F5344CB8AC3E}">
        <p14:creationId xmlns:p14="http://schemas.microsoft.com/office/powerpoint/2010/main" val="284670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20</a:t>
            </a:fld>
            <a:endParaRPr lang="nl-NL"/>
          </a:p>
        </p:txBody>
      </p:sp>
    </p:spTree>
    <p:extLst>
      <p:ext uri="{BB962C8B-B14F-4D97-AF65-F5344CB8AC3E}">
        <p14:creationId xmlns:p14="http://schemas.microsoft.com/office/powerpoint/2010/main" val="89961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282239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387648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361928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415197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164476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358935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233597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57643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16206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01015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951604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466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02259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61311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400054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6-2-2019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1604506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6-2-2019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059868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9308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94064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80450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0661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54219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46598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696042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804622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643392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1735414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6-2-2019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242730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6-2-2019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56345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234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299276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16002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45027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70537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0904508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27649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7" name="Date Placeholder 6"/>
          <p:cNvSpPr>
            <a:spLocks noGrp="1"/>
          </p:cNvSpPr>
          <p:nvPr>
            <p:ph type="dt" sz="half" idx="10"/>
          </p:nvPr>
        </p:nvSpPr>
        <p:spPr/>
        <p:txBody>
          <a:bodyPr/>
          <a:lstStyle/>
          <a:p>
            <a:fld id="{AC8AB3E6-CF75-4834-87AD-C1A0F9BB7B7B}" type="datetimeFigureOut">
              <a:rPr lang="nl-NL" smtClean="0"/>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51706712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7"/>
          <p:cNvSpPr>
            <a:spLocks noGrp="1"/>
          </p:cNvSpPr>
          <p:nvPr>
            <p:ph type="dt" sz="half" idx="10"/>
          </p:nvPr>
        </p:nvSpPr>
        <p:spPr/>
        <p:txBody>
          <a:bodyPr/>
          <a:lstStyle/>
          <a:p>
            <a:fld id="{AC8AB3E6-CF75-4834-87AD-C1A0F9BB7B7B}" type="datetimeFigureOut">
              <a:rPr lang="nl-NL" smtClean="0"/>
              <a:t>6-2-2019</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660816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7" name="Date Placeholder 6"/>
          <p:cNvSpPr>
            <a:spLocks noGrp="1"/>
          </p:cNvSpPr>
          <p:nvPr>
            <p:ph type="dt" sz="half" idx="10"/>
          </p:nvPr>
        </p:nvSpPr>
        <p:spPr/>
        <p:txBody>
          <a:bodyPr/>
          <a:lstStyle/>
          <a:p>
            <a:fld id="{AC8AB3E6-CF75-4834-87AD-C1A0F9BB7B7B}" type="datetimeFigureOut">
              <a:rPr lang="nl-NL" smtClean="0"/>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4293754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AC8AB3E6-CF75-4834-87AD-C1A0F9BB7B7B}" type="datetimeFigureOut">
              <a:rPr lang="nl-NL" smtClean="0"/>
              <a:t>6-2-2019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3893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011514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6-2-2019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21359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smtClean="0"/>
              <a:t>Klik om de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9" name="Date Placeholder 8"/>
          <p:cNvSpPr>
            <a:spLocks noGrp="1"/>
          </p:cNvSpPr>
          <p:nvPr>
            <p:ph type="dt" sz="half" idx="10"/>
          </p:nvPr>
        </p:nvSpPr>
        <p:spPr/>
        <p:txBody>
          <a:bodyPr/>
          <a:lstStyle/>
          <a:p>
            <a:fld id="{AC8AB3E6-CF75-4834-87AD-C1A0F9BB7B7B}" type="datetimeFigureOut">
              <a:rPr lang="nl-NL" smtClean="0"/>
              <a:t>6-2-2019</a:t>
            </a:fld>
            <a:endParaRPr lang="nl-N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1" name="Slide Number Placeholder 10"/>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201052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C8AB3E6-CF75-4834-87AD-C1A0F9BB7B7B}" type="datetimeFigureOut">
              <a:rPr lang="nl-NL" smtClean="0"/>
              <a:t>6-2-2019</a:t>
            </a:fld>
            <a:endParaRPr lang="nl-N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0" name="Slide Number Placeholder 9"/>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07359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23169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7215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227367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6-2-2019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46764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6-2-2019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21479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50673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4220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6-2-2019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3991743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6-2-2019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20803597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6-2-2019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59004297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C8AB3E6-CF75-4834-87AD-C1A0F9BB7B7B}" type="datetimeFigureOut">
              <a:rPr lang="nl-NL" smtClean="0"/>
              <a:t>6-2-2019</a:t>
            </a:fld>
            <a:endParaRPr lang="nl-N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l-N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336865719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Teelttechnisch</a:t>
            </a:r>
            <a:r>
              <a:rPr lang="nl-NL" dirty="0" smtClean="0"/>
              <a:t> management</a:t>
            </a:r>
            <a:endParaRPr lang="nl-NL" dirty="0"/>
          </a:p>
        </p:txBody>
      </p:sp>
      <p:sp>
        <p:nvSpPr>
          <p:cNvPr id="3" name="Ondertitel 2"/>
          <p:cNvSpPr>
            <a:spLocks noGrp="1"/>
          </p:cNvSpPr>
          <p:nvPr>
            <p:ph type="subTitle" idx="1"/>
          </p:nvPr>
        </p:nvSpPr>
        <p:spPr/>
        <p:txBody>
          <a:bodyPr/>
          <a:lstStyle/>
          <a:p>
            <a:r>
              <a:rPr lang="nl-NL" dirty="0" smtClean="0"/>
              <a:t>Optimaliseren teeltplanning</a:t>
            </a:r>
            <a:endParaRPr lang="nl-NL" dirty="0"/>
          </a:p>
        </p:txBody>
      </p:sp>
    </p:spTree>
    <p:extLst>
      <p:ext uri="{BB962C8B-B14F-4D97-AF65-F5344CB8AC3E}">
        <p14:creationId xmlns:p14="http://schemas.microsoft.com/office/powerpoint/2010/main" val="323725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Les 4 Planning en tijd</a:t>
            </a:r>
            <a:endParaRPr lang="nl-NL" dirty="0"/>
          </a:p>
        </p:txBody>
      </p:sp>
      <p:pic>
        <p:nvPicPr>
          <p:cNvPr id="6" name="Tijdelijke aanduiding voor inhoud 5"/>
          <p:cNvPicPr>
            <a:picLocks noGrp="1" noChangeAspect="1"/>
          </p:cNvPicPr>
          <p:nvPr>
            <p:ph idx="1"/>
          </p:nvPr>
        </p:nvPicPr>
        <p:blipFill>
          <a:blip r:embed="rId3"/>
          <a:stretch>
            <a:fillRect/>
          </a:stretch>
        </p:blipFill>
        <p:spPr>
          <a:xfrm>
            <a:off x="3735658" y="2326887"/>
            <a:ext cx="4115962" cy="4115962"/>
          </a:xfrm>
          <a:prstGeom prst="rect">
            <a:avLst/>
          </a:prstGeom>
        </p:spPr>
      </p:pic>
    </p:spTree>
    <p:extLst>
      <p:ext uri="{BB962C8B-B14F-4D97-AF65-F5344CB8AC3E}">
        <p14:creationId xmlns:p14="http://schemas.microsoft.com/office/powerpoint/2010/main" val="367308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tijd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Een van de meest storende factoren bij de planning van de productie op potplantenbedrijven is de invloed van het seizoen op de teelt (de seizoensinvloed). De teeltduur is in de winter langer dan in de zomer.</a:t>
            </a:r>
          </a:p>
          <a:p>
            <a:pPr marL="0" indent="0">
              <a:buNone/>
            </a:pPr>
            <a:r>
              <a:rPr lang="nl-NL" dirty="0" smtClean="0"/>
              <a:t>Je krijgt dus meerdere teeltkarakteristieken.</a:t>
            </a:r>
            <a:endParaRPr lang="nl-NL" dirty="0"/>
          </a:p>
        </p:txBody>
      </p:sp>
      <p:pic>
        <p:nvPicPr>
          <p:cNvPr id="4" name="Afbeelding 3"/>
          <p:cNvPicPr>
            <a:picLocks noChangeAspect="1"/>
          </p:cNvPicPr>
          <p:nvPr/>
        </p:nvPicPr>
        <p:blipFill>
          <a:blip r:embed="rId3"/>
          <a:stretch>
            <a:fillRect/>
          </a:stretch>
        </p:blipFill>
        <p:spPr>
          <a:xfrm>
            <a:off x="2305947" y="4038498"/>
            <a:ext cx="3342984" cy="1939616"/>
          </a:xfrm>
          <a:prstGeom prst="rect">
            <a:avLst/>
          </a:prstGeom>
        </p:spPr>
      </p:pic>
      <p:pic>
        <p:nvPicPr>
          <p:cNvPr id="5" name="Afbeelding 4"/>
          <p:cNvPicPr>
            <a:picLocks noChangeAspect="1"/>
          </p:cNvPicPr>
          <p:nvPr/>
        </p:nvPicPr>
        <p:blipFill>
          <a:blip r:embed="rId4"/>
          <a:stretch>
            <a:fillRect/>
          </a:stretch>
        </p:blipFill>
        <p:spPr>
          <a:xfrm>
            <a:off x="5907790" y="4038497"/>
            <a:ext cx="3489081" cy="1939617"/>
          </a:xfrm>
          <a:prstGeom prst="rect">
            <a:avLst/>
          </a:prstGeom>
        </p:spPr>
      </p:pic>
    </p:spTree>
    <p:extLst>
      <p:ext uri="{BB962C8B-B14F-4D97-AF65-F5344CB8AC3E}">
        <p14:creationId xmlns:p14="http://schemas.microsoft.com/office/powerpoint/2010/main" val="48598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Jaarrondplanning</a:t>
            </a:r>
            <a:endParaRPr lang="nl-NL" dirty="0"/>
          </a:p>
        </p:txBody>
      </p:sp>
      <p:sp>
        <p:nvSpPr>
          <p:cNvPr id="3" name="Tijdelijke aanduiding voor inhoud 2"/>
          <p:cNvSpPr>
            <a:spLocks noGrp="1"/>
          </p:cNvSpPr>
          <p:nvPr>
            <p:ph idx="1"/>
          </p:nvPr>
        </p:nvSpPr>
        <p:spPr>
          <a:xfrm>
            <a:off x="2231136" y="2638044"/>
            <a:ext cx="6835591" cy="3582452"/>
          </a:xfrm>
        </p:spPr>
        <p:txBody>
          <a:bodyPr>
            <a:normAutofit fontScale="92500" lnSpcReduction="10000"/>
          </a:bodyPr>
          <a:lstStyle/>
          <a:p>
            <a:pPr marL="0" indent="0">
              <a:buNone/>
            </a:pPr>
            <a:r>
              <a:rPr lang="nl-NL" dirty="0"/>
              <a:t>We willen jaarrond begonia’s telen. Welke volgorde moeten we aanhouden voor het bereken van het teeltplan?</a:t>
            </a:r>
          </a:p>
          <a:p>
            <a:pPr marL="0" indent="0">
              <a:buNone/>
            </a:pPr>
            <a:r>
              <a:rPr lang="nl-NL" dirty="0"/>
              <a:t>•	Het berekenen van het gemiddelde aantal weekm2 per plant</a:t>
            </a:r>
          </a:p>
          <a:p>
            <a:pPr marL="0" indent="0">
              <a:buNone/>
            </a:pPr>
            <a:r>
              <a:rPr lang="nl-NL" dirty="0"/>
              <a:t>•	Het berekenen van het maximaal aantal te telen planten</a:t>
            </a:r>
          </a:p>
          <a:p>
            <a:pPr marL="0" indent="0">
              <a:buNone/>
            </a:pPr>
            <a:r>
              <a:rPr lang="nl-NL" dirty="0"/>
              <a:t>•	Het bepalen van het aantal maal oppotten</a:t>
            </a:r>
          </a:p>
          <a:p>
            <a:pPr marL="0" indent="0">
              <a:buNone/>
            </a:pPr>
            <a:r>
              <a:rPr lang="nl-NL" dirty="0"/>
              <a:t>•	Het bepalen van het aantal af te leveren planten per oppotweek</a:t>
            </a:r>
          </a:p>
          <a:p>
            <a:pPr marL="0" indent="0">
              <a:buNone/>
            </a:pPr>
            <a:r>
              <a:rPr lang="nl-NL" dirty="0"/>
              <a:t>•	Het uitwerken van het teeltplan op het relatiediagram</a:t>
            </a:r>
          </a:p>
          <a:p>
            <a:pPr marL="0" indent="0">
              <a:buNone/>
            </a:pPr>
            <a:r>
              <a:rPr lang="nl-NL" dirty="0"/>
              <a:t>•	Het optimaliseren van het teeltplan</a:t>
            </a:r>
          </a:p>
          <a:p>
            <a:pPr marL="0" indent="0">
              <a:buNone/>
            </a:pPr>
            <a:r>
              <a:rPr lang="nl-NL" dirty="0"/>
              <a:t>•	Het uitwerken van het teeltplan op het relatiediagram</a:t>
            </a:r>
          </a:p>
          <a:p>
            <a:pPr marL="0" indent="0">
              <a:buNone/>
            </a:pPr>
            <a:r>
              <a:rPr lang="nl-NL" dirty="0"/>
              <a:t>•	Eventueel stappen 6 en 7 herhalen.</a:t>
            </a:r>
          </a:p>
          <a:p>
            <a:pPr marL="0" indent="0">
              <a:buNone/>
            </a:pPr>
            <a:endParaRPr lang="nl-NL" dirty="0"/>
          </a:p>
        </p:txBody>
      </p:sp>
      <p:pic>
        <p:nvPicPr>
          <p:cNvPr id="4" name="Afbeelding 3"/>
          <p:cNvPicPr>
            <a:picLocks noChangeAspect="1"/>
          </p:cNvPicPr>
          <p:nvPr/>
        </p:nvPicPr>
        <p:blipFill>
          <a:blip r:embed="rId3"/>
          <a:stretch>
            <a:fillRect/>
          </a:stretch>
        </p:blipFill>
        <p:spPr>
          <a:xfrm>
            <a:off x="9066727" y="2563213"/>
            <a:ext cx="2593347" cy="3657283"/>
          </a:xfrm>
          <a:prstGeom prst="rect">
            <a:avLst/>
          </a:prstGeom>
        </p:spPr>
      </p:pic>
    </p:spTree>
    <p:extLst>
      <p:ext uri="{BB962C8B-B14F-4D97-AF65-F5344CB8AC3E}">
        <p14:creationId xmlns:p14="http://schemas.microsoft.com/office/powerpoint/2010/main" val="16674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tijd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Het aantal weekm2 is afhankelijk van de tijdsduur van de fase en het aantal planten per m2. Beide factoren zijn seizoen afhankelijk</a:t>
            </a:r>
            <a:r>
              <a:rPr lang="nl-NL" dirty="0" smtClean="0"/>
              <a:t>. </a:t>
            </a:r>
          </a:p>
          <a:p>
            <a:pPr marL="0" indent="0">
              <a:buNone/>
            </a:pPr>
            <a:r>
              <a:rPr lang="nl-NL" dirty="0" smtClean="0"/>
              <a:t>De </a:t>
            </a:r>
            <a:r>
              <a:rPr lang="nl-NL" dirty="0"/>
              <a:t>teeltduur is ook per teelt verschillend, maar we gaan voor een eerste berekening uit van de gemiddelde teeltduur van begonia 12 weken). Met deze gegevens kunnen we een teeltkarakteristiek maken en het gemiddelde aantal weekm2 per plant berekenen</a:t>
            </a:r>
            <a:r>
              <a:rPr lang="nl-NL" dirty="0" smtClean="0"/>
              <a:t>.</a:t>
            </a:r>
          </a:p>
          <a:p>
            <a:pPr marL="0" indent="0">
              <a:buNone/>
            </a:pPr>
            <a:endParaRPr lang="nl-NL" dirty="0" smtClean="0"/>
          </a:p>
          <a:p>
            <a:pPr marL="0" indent="0">
              <a:buNone/>
            </a:pPr>
            <a:endParaRPr lang="nl-NL" dirty="0"/>
          </a:p>
          <a:p>
            <a:pPr marL="0" indent="0">
              <a:buNone/>
            </a:pP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1417700669"/>
              </p:ext>
            </p:extLst>
          </p:nvPr>
        </p:nvGraphicFramePr>
        <p:xfrm>
          <a:off x="2231135" y="4527398"/>
          <a:ext cx="7303157" cy="2187564"/>
        </p:xfrm>
        <a:graphic>
          <a:graphicData uri="http://schemas.openxmlformats.org/drawingml/2006/table">
            <a:tbl>
              <a:tblPr firstRow="1" firstCol="1" bandRow="1"/>
              <a:tblGrid>
                <a:gridCol w="507949">
                  <a:extLst>
                    <a:ext uri="{9D8B030D-6E8A-4147-A177-3AD203B41FA5}">
                      <a16:colId xmlns:a16="http://schemas.microsoft.com/office/drawing/2014/main" val="2706321598"/>
                    </a:ext>
                  </a:extLst>
                </a:gridCol>
                <a:gridCol w="2141096">
                  <a:extLst>
                    <a:ext uri="{9D8B030D-6E8A-4147-A177-3AD203B41FA5}">
                      <a16:colId xmlns:a16="http://schemas.microsoft.com/office/drawing/2014/main" val="1467961360"/>
                    </a:ext>
                  </a:extLst>
                </a:gridCol>
                <a:gridCol w="641622">
                  <a:extLst>
                    <a:ext uri="{9D8B030D-6E8A-4147-A177-3AD203B41FA5}">
                      <a16:colId xmlns:a16="http://schemas.microsoft.com/office/drawing/2014/main" val="3062439830"/>
                    </a:ext>
                  </a:extLst>
                </a:gridCol>
                <a:gridCol w="791804">
                  <a:extLst>
                    <a:ext uri="{9D8B030D-6E8A-4147-A177-3AD203B41FA5}">
                      <a16:colId xmlns:a16="http://schemas.microsoft.com/office/drawing/2014/main" val="2060633136"/>
                    </a:ext>
                  </a:extLst>
                </a:gridCol>
                <a:gridCol w="791804">
                  <a:extLst>
                    <a:ext uri="{9D8B030D-6E8A-4147-A177-3AD203B41FA5}">
                      <a16:colId xmlns:a16="http://schemas.microsoft.com/office/drawing/2014/main" val="1335446613"/>
                    </a:ext>
                  </a:extLst>
                </a:gridCol>
                <a:gridCol w="798881">
                  <a:extLst>
                    <a:ext uri="{9D8B030D-6E8A-4147-A177-3AD203B41FA5}">
                      <a16:colId xmlns:a16="http://schemas.microsoft.com/office/drawing/2014/main" val="2630145567"/>
                    </a:ext>
                  </a:extLst>
                </a:gridCol>
                <a:gridCol w="784728">
                  <a:extLst>
                    <a:ext uri="{9D8B030D-6E8A-4147-A177-3AD203B41FA5}">
                      <a16:colId xmlns:a16="http://schemas.microsoft.com/office/drawing/2014/main" val="2338080160"/>
                    </a:ext>
                  </a:extLst>
                </a:gridCol>
                <a:gridCol w="845273">
                  <a:extLst>
                    <a:ext uri="{9D8B030D-6E8A-4147-A177-3AD203B41FA5}">
                      <a16:colId xmlns:a16="http://schemas.microsoft.com/office/drawing/2014/main" val="3198165631"/>
                    </a:ext>
                  </a:extLst>
                </a:gridCol>
              </a:tblGrid>
              <a:tr h="875027">
                <a:tc>
                  <a:txBody>
                    <a:bodyPr/>
                    <a:lstStyle/>
                    <a:p>
                      <a:pPr>
                        <a:lnSpc>
                          <a:spcPct val="115000"/>
                        </a:lnSpc>
                        <a:spcAft>
                          <a:spcPts val="0"/>
                        </a:spcAft>
                      </a:pPr>
                      <a:r>
                        <a:rPr lang="nl-NL" sz="1000" b="1" dirty="0">
                          <a:effectLst/>
                          <a:latin typeface="Arial" panose="020B0604020202020204" pitchFamily="34" charset="0"/>
                          <a:ea typeface="Calibri" panose="020F0502020204030204" pitchFamily="34" charset="0"/>
                          <a:cs typeface="Times New Roman" panose="02020603050405020304" pitchFamily="18" charset="0"/>
                        </a:rPr>
                        <a:t>Fase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Omschrijving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Aantal planten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dirty="0">
                          <a:effectLst/>
                          <a:latin typeface="Arial" panose="020B0604020202020204" pitchFamily="34" charset="0"/>
                          <a:ea typeface="Calibri" panose="020F0502020204030204" pitchFamily="34" charset="0"/>
                          <a:cs typeface="Times New Roman" panose="02020603050405020304" pitchFamily="18" charset="0"/>
                        </a:rPr>
                        <a:t>Planten per nettom2</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Aantal nettom2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Aantal weken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Aantal netto weekm2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Weekm2 per plant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extLst>
                  <a:ext uri="{0D108BD9-81ED-4DB2-BD59-A6C34878D82A}">
                    <a16:rowId xmlns:a16="http://schemas.microsoft.com/office/drawing/2014/main" val="3484662670"/>
                  </a:ext>
                </a:extLst>
              </a:tr>
              <a:tr h="218756">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Oppotten- wijder zetten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1.030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55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76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79378205"/>
                  </a:ext>
                </a:extLst>
              </a:tr>
              <a:tr h="437513">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Wijder zetten 1- wijder zetten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1.020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30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34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764947388"/>
                  </a:ext>
                </a:extLst>
              </a:tr>
              <a:tr h="218756">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Wijder zetten 2- afleveren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56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168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571666751"/>
                  </a:ext>
                </a:extLst>
              </a:tr>
              <a:tr h="218756">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Afleveren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56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112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486568679"/>
                  </a:ext>
                </a:extLst>
              </a:tr>
              <a:tr h="218756">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Totaal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458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dirty="0">
                          <a:effectLst/>
                          <a:latin typeface="Arial" panose="020B0604020202020204" pitchFamily="34" charset="0"/>
                          <a:ea typeface="Calibri" panose="020F0502020204030204" pitchFamily="34" charset="0"/>
                          <a:cs typeface="Times New Roman" panose="02020603050405020304" pitchFamily="18" charset="0"/>
                        </a:rPr>
                        <a:t>0.458</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562553645"/>
                  </a:ext>
                </a:extLst>
              </a:tr>
            </a:tbl>
          </a:graphicData>
        </a:graphic>
      </p:graphicFrame>
    </p:spTree>
    <p:extLst>
      <p:ext uri="{BB962C8B-B14F-4D97-AF65-F5344CB8AC3E}">
        <p14:creationId xmlns:p14="http://schemas.microsoft.com/office/powerpoint/2010/main" val="19415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tijd</a:t>
            </a:r>
            <a:endParaRPr lang="nl-NL" dirty="0"/>
          </a:p>
        </p:txBody>
      </p:sp>
      <p:sp>
        <p:nvSpPr>
          <p:cNvPr id="5" name="Tijdelijke aanduiding voor inhoud 4"/>
          <p:cNvSpPr>
            <a:spLocks noGrp="1"/>
          </p:cNvSpPr>
          <p:nvPr>
            <p:ph idx="1"/>
          </p:nvPr>
        </p:nvSpPr>
        <p:spPr/>
        <p:txBody>
          <a:bodyPr/>
          <a:lstStyle/>
          <a:p>
            <a:pPr marL="0" indent="0">
              <a:buNone/>
            </a:pPr>
            <a:r>
              <a:rPr lang="nl-NL" dirty="0"/>
              <a:t>Vervolgens kunnen we het totaal aantal te telen planten berekenen. Daarbij gaan we uit van een organisatorische ruimtebenutting van bijvoorbeeld 90%. </a:t>
            </a:r>
            <a:endParaRPr lang="nl-NL" dirty="0" smtClean="0"/>
          </a:p>
          <a:p>
            <a:pPr marL="0" indent="0">
              <a:buNone/>
            </a:pPr>
            <a:r>
              <a:rPr lang="nl-NL" dirty="0" smtClean="0"/>
              <a:t>We </a:t>
            </a:r>
            <a:r>
              <a:rPr lang="nl-NL" dirty="0"/>
              <a:t>kunnen dit berekenen door de totaal beschikbare weekm2 op jaarbasis in ons voorbeeldbedrijf (52x7.192x90%) te delen door de weekm2 per plant (0,458). Het resultaat is (336.585 weeekm2/0,458) 734.903 planten. </a:t>
            </a:r>
            <a:endParaRPr lang="nl-NL" dirty="0" smtClean="0"/>
          </a:p>
          <a:p>
            <a:pPr marL="0" indent="0">
              <a:buNone/>
            </a:pPr>
            <a:r>
              <a:rPr lang="nl-NL" dirty="0" smtClean="0"/>
              <a:t>Stel </a:t>
            </a:r>
            <a:r>
              <a:rPr lang="nl-NL" dirty="0"/>
              <a:t>dat er elke week wordt opgepot, dan weten dat er per week (734.903/52=) 14.132 planten moeten worden opgepot en dus ook worden afgeleverd. Hierbij hebben we echter geen rekening gehouden met seizoen effecten.</a:t>
            </a:r>
          </a:p>
          <a:p>
            <a:pPr marL="0" indent="0">
              <a:buNone/>
            </a:pPr>
            <a:endParaRPr lang="nl-NL" dirty="0"/>
          </a:p>
        </p:txBody>
      </p:sp>
      <p:pic>
        <p:nvPicPr>
          <p:cNvPr id="6" name="Afbeelding 5"/>
          <p:cNvPicPr>
            <a:picLocks noChangeAspect="1"/>
          </p:cNvPicPr>
          <p:nvPr/>
        </p:nvPicPr>
        <p:blipFill>
          <a:blip r:embed="rId3"/>
          <a:stretch>
            <a:fillRect/>
          </a:stretch>
        </p:blipFill>
        <p:spPr>
          <a:xfrm>
            <a:off x="8943278" y="5001048"/>
            <a:ext cx="3113086" cy="1698047"/>
          </a:xfrm>
          <a:prstGeom prst="rect">
            <a:avLst/>
          </a:prstGeom>
        </p:spPr>
      </p:pic>
    </p:spTree>
    <p:extLst>
      <p:ext uri="{BB962C8B-B14F-4D97-AF65-F5344CB8AC3E}">
        <p14:creationId xmlns:p14="http://schemas.microsoft.com/office/powerpoint/2010/main" val="27974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tijd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Bij het optimaliseren maken we eerst een overzicht van de knelpunten in het teeltplan. Het kan zijn dat er in een bepaalde periode leegloop is of dat er juist een ruimtetekort is. </a:t>
            </a:r>
            <a:endParaRPr lang="nl-NL" dirty="0" smtClean="0"/>
          </a:p>
          <a:p>
            <a:pPr marL="0" indent="0">
              <a:buNone/>
            </a:pPr>
            <a:r>
              <a:rPr lang="nl-NL" dirty="0" smtClean="0"/>
              <a:t>Bij </a:t>
            </a:r>
            <a:r>
              <a:rPr lang="nl-NL" dirty="0"/>
              <a:t>dit overzicht bepalen we ons tot vrij grote blokken, minimaal 3 tot 4 weken. Pieken en dalen van 1 tot 2 weken laten wij in eerste instantie buiten beschouwing. </a:t>
            </a:r>
            <a:endParaRPr lang="nl-NL" dirty="0" smtClean="0"/>
          </a:p>
          <a:p>
            <a:pPr marL="0" indent="0">
              <a:buNone/>
            </a:pPr>
            <a:r>
              <a:rPr lang="nl-NL" dirty="0" smtClean="0"/>
              <a:t>Als </a:t>
            </a:r>
            <a:r>
              <a:rPr lang="nl-NL" dirty="0"/>
              <a:t>we dit overzicht hebben dan gaan we per knelpunt bekijken welke teelten op dat moment op eindafstand staan (na de laatste maal uitzetten).</a:t>
            </a:r>
          </a:p>
          <a:p>
            <a:pPr marL="0" indent="0">
              <a:buNone/>
            </a:pPr>
            <a:endParaRPr lang="nl-NL" dirty="0"/>
          </a:p>
        </p:txBody>
      </p:sp>
      <p:pic>
        <p:nvPicPr>
          <p:cNvPr id="5" name="Afbeelding 4"/>
          <p:cNvPicPr>
            <a:picLocks noChangeAspect="1"/>
          </p:cNvPicPr>
          <p:nvPr/>
        </p:nvPicPr>
        <p:blipFill>
          <a:blip r:embed="rId3"/>
          <a:stretch>
            <a:fillRect/>
          </a:stretch>
        </p:blipFill>
        <p:spPr>
          <a:xfrm>
            <a:off x="8917492" y="4652614"/>
            <a:ext cx="2876550" cy="1924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1955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tijd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Als je een verandering aanbrengt bij een teelt op eindafstand, dan heeft dat veel meer invloed op het ruimtegebrek dan bij een teelt die net is opgepot. </a:t>
            </a:r>
            <a:endParaRPr lang="nl-NL" dirty="0" smtClean="0"/>
          </a:p>
          <a:p>
            <a:pPr marL="0" indent="0">
              <a:buNone/>
            </a:pPr>
            <a:r>
              <a:rPr lang="nl-NL" dirty="0" smtClean="0"/>
              <a:t>Als </a:t>
            </a:r>
            <a:r>
              <a:rPr lang="nl-NL" dirty="0"/>
              <a:t>daarbij afgerond moeten worden, doen we dit bijna altijd naar beneden, om overschrijding van de beschikbare ruimte te voorkomen. Bij het wegwerken van een knelpunt met een ruimtetekort gaan we de teelten, die op eindafstand staan, verkleinen.</a:t>
            </a:r>
          </a:p>
          <a:p>
            <a:pPr marL="0" indent="0">
              <a:buNone/>
            </a:pPr>
            <a:endParaRPr lang="nl-NL" dirty="0"/>
          </a:p>
        </p:txBody>
      </p:sp>
      <p:pic>
        <p:nvPicPr>
          <p:cNvPr id="4" name="Afbeelding 3"/>
          <p:cNvPicPr>
            <a:picLocks noChangeAspect="1"/>
          </p:cNvPicPr>
          <p:nvPr/>
        </p:nvPicPr>
        <p:blipFill>
          <a:blip r:embed="rId3"/>
          <a:stretch>
            <a:fillRect/>
          </a:stretch>
        </p:blipFill>
        <p:spPr>
          <a:xfrm>
            <a:off x="8441473" y="4599256"/>
            <a:ext cx="3562503" cy="2258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874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Planning en tijd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Als je alle knelpunten zo hebt aangepast, krijg je een nieuw teeltplan. Er zijn teelten groter geworden en er zijn teelten kleiner geworden. Het totaal aantal planten moet ongeveer gelijk gebleven zijn. </a:t>
            </a:r>
            <a:r>
              <a:rPr lang="nl-NL" dirty="0" smtClean="0"/>
              <a:t> Anders </a:t>
            </a:r>
            <a:r>
              <a:rPr lang="nl-NL" dirty="0"/>
              <a:t>bereiken we onze doelstelling van een ruimtegebrek van 90% niet.</a:t>
            </a:r>
          </a:p>
          <a:p>
            <a:pPr marL="0" indent="0">
              <a:buNone/>
            </a:pPr>
            <a:endParaRPr lang="nl-NL" dirty="0"/>
          </a:p>
        </p:txBody>
      </p:sp>
      <p:pic>
        <p:nvPicPr>
          <p:cNvPr id="4" name="Afbeelding 3"/>
          <p:cNvPicPr>
            <a:picLocks noChangeAspect="1"/>
          </p:cNvPicPr>
          <p:nvPr/>
        </p:nvPicPr>
        <p:blipFill>
          <a:blip r:embed="rId3"/>
          <a:stretch>
            <a:fillRect/>
          </a:stretch>
        </p:blipFill>
        <p:spPr>
          <a:xfrm>
            <a:off x="7515922" y="4049261"/>
            <a:ext cx="3966117" cy="24099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32517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6991815" y="4429270"/>
            <a:ext cx="4876800" cy="2228850"/>
          </a:xfrm>
          <a:prstGeom prst="rect">
            <a:avLst/>
          </a:prstGeom>
          <a:effectLst>
            <a:softEdge rad="317500"/>
          </a:effectLst>
        </p:spPr>
      </p:pic>
      <p:sp>
        <p:nvSpPr>
          <p:cNvPr id="2" name="Titel 1"/>
          <p:cNvSpPr>
            <a:spLocks noGrp="1"/>
          </p:cNvSpPr>
          <p:nvPr>
            <p:ph type="title"/>
          </p:nvPr>
        </p:nvSpPr>
        <p:spPr>
          <a:xfrm>
            <a:off x="2231136" y="954859"/>
            <a:ext cx="7729728" cy="1188720"/>
          </a:xfrm>
        </p:spPr>
        <p:txBody>
          <a:bodyPr/>
          <a:lstStyle/>
          <a:p>
            <a:r>
              <a:rPr lang="nl-NL" dirty="0" smtClean="0"/>
              <a:t>Planning en tijd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Als het nieuwe teeltplan nog niet naar je zin is kun je de werkwijze nogmaals herhalen. Heb je echter te maken met erg smalle pieken en dalen (1 a 2 weken), dan kun je de werkwijze niet toepassen. </a:t>
            </a:r>
            <a:endParaRPr lang="nl-NL" dirty="0" smtClean="0"/>
          </a:p>
          <a:p>
            <a:pPr marL="0" indent="0">
              <a:buNone/>
            </a:pPr>
            <a:r>
              <a:rPr lang="nl-NL" dirty="0" smtClean="0"/>
              <a:t>Een </a:t>
            </a:r>
            <a:r>
              <a:rPr lang="nl-NL" dirty="0"/>
              <a:t>teeltfase duurt minstens 3 a 4 weken. Je hebt bijvoorbeeld een piek van 1 week en de laatste uitzetfase duurt 4 weken. Als je de piek volgens de hierboven beschreven methode wegwerkt, dan zal gedurende 3 weken een dal ontstaan, dat ongeveer even groot is als de oorspronkelijke piek. </a:t>
            </a:r>
            <a:endParaRPr lang="nl-NL" dirty="0" smtClean="0"/>
          </a:p>
          <a:p>
            <a:pPr marL="0" indent="0">
              <a:buNone/>
            </a:pPr>
            <a:r>
              <a:rPr lang="nl-NL" dirty="0" smtClean="0"/>
              <a:t>Voor </a:t>
            </a:r>
            <a:r>
              <a:rPr lang="nl-NL" dirty="0"/>
              <a:t>het wegwerken van deze kleine pieken en dalen moeten we andere methoden toepassen. Twee voorbeelden zijn:</a:t>
            </a:r>
          </a:p>
          <a:p>
            <a:pPr marL="0" indent="0">
              <a:buNone/>
            </a:pPr>
            <a:endParaRPr lang="nl-NL" dirty="0"/>
          </a:p>
        </p:txBody>
      </p:sp>
    </p:spTree>
    <p:extLst>
      <p:ext uri="{BB962C8B-B14F-4D97-AF65-F5344CB8AC3E}">
        <p14:creationId xmlns:p14="http://schemas.microsoft.com/office/powerpoint/2010/main" val="142006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308257" y="4047893"/>
            <a:ext cx="3615969" cy="2428726"/>
          </a:xfrm>
          <a:prstGeom prst="rect">
            <a:avLst/>
          </a:prstGeom>
          <a:effectLst>
            <a:softEdge rad="292100"/>
          </a:effectLst>
        </p:spPr>
      </p:pic>
      <p:sp>
        <p:nvSpPr>
          <p:cNvPr id="2" name="Titel 1"/>
          <p:cNvSpPr>
            <a:spLocks noGrp="1"/>
          </p:cNvSpPr>
          <p:nvPr>
            <p:ph type="title"/>
          </p:nvPr>
        </p:nvSpPr>
        <p:spPr>
          <a:xfrm>
            <a:off x="2231136" y="954859"/>
            <a:ext cx="7729728" cy="1188720"/>
          </a:xfrm>
        </p:spPr>
        <p:txBody>
          <a:bodyPr/>
          <a:lstStyle/>
          <a:p>
            <a:r>
              <a:rPr lang="nl-NL" dirty="0" smtClean="0"/>
              <a:t>Planning en tijd</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b="1" dirty="0"/>
              <a:t>Methode 1</a:t>
            </a:r>
            <a:endParaRPr lang="nl-NL" dirty="0"/>
          </a:p>
          <a:p>
            <a:pPr marL="0" indent="0">
              <a:buNone/>
            </a:pPr>
            <a:r>
              <a:rPr lang="nl-NL" dirty="0"/>
              <a:t>Vaker oppotten, bijvoorbeeld 26 keer per jaar in plaats van 13 keer. Hoe vaker je oppot, des te kleiner de invloed van iedere teelt afzonderlijk. De smalle pieken en dalen ontstaan vooral door verandering in een grote teelt (bijvoorbeeld uitzetten of afleveren).</a:t>
            </a:r>
          </a:p>
          <a:p>
            <a:pPr marL="0" indent="0">
              <a:buNone/>
            </a:pPr>
            <a:r>
              <a:rPr lang="nl-NL" b="1" dirty="0"/>
              <a:t>Methode </a:t>
            </a:r>
            <a:r>
              <a:rPr lang="nl-NL" b="1" dirty="0" smtClean="0"/>
              <a:t>2</a:t>
            </a:r>
            <a:endParaRPr lang="nl-NL" dirty="0"/>
          </a:p>
          <a:p>
            <a:pPr marL="0" indent="0">
              <a:buNone/>
            </a:pPr>
            <a:r>
              <a:rPr lang="nl-NL" dirty="0" smtClean="0"/>
              <a:t>Het </a:t>
            </a:r>
            <a:r>
              <a:rPr lang="nl-NL" dirty="0"/>
              <a:t>verschuiven van de aanvangsweek van de teelt. Door de aanvangsweken van bepaalde teelten iets te vervroegen of te verlaten (hoeft soms maar 1 week te zijn) kan je bereiken dat pieken kleiner worden of zelfs </a:t>
            </a:r>
            <a:r>
              <a:rPr lang="nl-NL" dirty="0" smtClean="0"/>
              <a:t>verdwijnen.</a:t>
            </a:r>
            <a:endParaRPr lang="nl-NL" dirty="0"/>
          </a:p>
        </p:txBody>
      </p:sp>
    </p:spTree>
    <p:extLst>
      <p:ext uri="{BB962C8B-B14F-4D97-AF65-F5344CB8AC3E}">
        <p14:creationId xmlns:p14="http://schemas.microsoft.com/office/powerpoint/2010/main" val="32697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Planning</a:t>
            </a:r>
            <a:endParaRPr lang="nl-NL" dirty="0"/>
          </a:p>
        </p:txBody>
      </p:sp>
      <p:sp>
        <p:nvSpPr>
          <p:cNvPr id="3" name="Tijdelijke aanduiding voor inhoud 2"/>
          <p:cNvSpPr>
            <a:spLocks noGrp="1"/>
          </p:cNvSpPr>
          <p:nvPr>
            <p:ph idx="1"/>
          </p:nvPr>
        </p:nvSpPr>
        <p:spPr/>
        <p:txBody>
          <a:bodyPr/>
          <a:lstStyle/>
          <a:p>
            <a:r>
              <a:rPr lang="nl-NL" dirty="0" smtClean="0"/>
              <a:t>Les 1: Het voorbeeldbedrijf</a:t>
            </a:r>
          </a:p>
          <a:p>
            <a:r>
              <a:rPr lang="nl-NL" dirty="0" smtClean="0"/>
              <a:t>Les 2: Planning en teelt</a:t>
            </a:r>
          </a:p>
          <a:p>
            <a:r>
              <a:rPr lang="nl-NL" dirty="0" smtClean="0"/>
              <a:t>Les 3: Planning en ruimte</a:t>
            </a:r>
          </a:p>
          <a:p>
            <a:r>
              <a:rPr lang="nl-NL" b="1" dirty="0" smtClean="0"/>
              <a:t>Les 4: Planning en tijd</a:t>
            </a:r>
          </a:p>
          <a:p>
            <a:r>
              <a:rPr lang="nl-NL" dirty="0" smtClean="0"/>
              <a:t>Les 5: Planning en arbeid</a:t>
            </a:r>
          </a:p>
          <a:p>
            <a:r>
              <a:rPr lang="nl-NL" dirty="0" smtClean="0"/>
              <a:t>Les 6: Planning en opbrengst</a:t>
            </a:r>
          </a:p>
          <a:p>
            <a:r>
              <a:rPr lang="nl-NL" dirty="0" smtClean="0"/>
              <a:t>Les 7: Samenvatting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Opdracht</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Geef voor je afdeling, die je ook in de vorige opdrachten hebt besproken, aan wat de seizoensinvloeden zijn. Maak een tabel zoals in hoofdstuk 4.2 is te zien voor de teelt op je bedrijf.. </a:t>
            </a:r>
          </a:p>
          <a:p>
            <a:pPr marL="0" indent="0">
              <a:buNone/>
            </a:pPr>
            <a:endParaRPr lang="nl-NL" dirty="0"/>
          </a:p>
          <a:p>
            <a:pPr marL="0" indent="0">
              <a:buNone/>
            </a:pPr>
            <a:r>
              <a:rPr lang="nl-NL" dirty="0"/>
              <a:t>Geef aan wat de knelpunten in het teeltplan zijn en geef, waar mogelijk, oplossingen aan.</a:t>
            </a:r>
          </a:p>
          <a:p>
            <a:pPr marL="0" indent="0">
              <a:buNone/>
            </a:pPr>
            <a:endParaRPr lang="nl-NL" dirty="0"/>
          </a:p>
        </p:txBody>
      </p:sp>
      <p:pic>
        <p:nvPicPr>
          <p:cNvPr id="4" name="Afbeelding 3"/>
          <p:cNvPicPr>
            <a:picLocks noChangeAspect="1"/>
          </p:cNvPicPr>
          <p:nvPr/>
        </p:nvPicPr>
        <p:blipFill>
          <a:blip r:embed="rId3"/>
          <a:stretch>
            <a:fillRect/>
          </a:stretch>
        </p:blipFill>
        <p:spPr>
          <a:xfrm>
            <a:off x="8131905" y="4046520"/>
            <a:ext cx="3657917" cy="2511770"/>
          </a:xfrm>
          <a:prstGeom prst="rect">
            <a:avLst/>
          </a:prstGeom>
        </p:spPr>
      </p:pic>
    </p:spTree>
    <p:extLst>
      <p:ext uri="{BB962C8B-B14F-4D97-AF65-F5344CB8AC3E}">
        <p14:creationId xmlns:p14="http://schemas.microsoft.com/office/powerpoint/2010/main" val="2532491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Terugblik</a:t>
            </a:r>
            <a:endParaRPr lang="nl-NL" dirty="0"/>
          </a:p>
        </p:txBody>
      </p:sp>
      <p:sp>
        <p:nvSpPr>
          <p:cNvPr id="3" name="Tijdelijke aanduiding voor inhoud 2"/>
          <p:cNvSpPr>
            <a:spLocks noGrp="1"/>
          </p:cNvSpPr>
          <p:nvPr>
            <p:ph idx="1"/>
          </p:nvPr>
        </p:nvSpPr>
        <p:spPr>
          <a:xfrm>
            <a:off x="2231136" y="2638044"/>
            <a:ext cx="7637693" cy="3840815"/>
          </a:xfrm>
        </p:spPr>
        <p:txBody>
          <a:bodyPr>
            <a:normAutofit fontScale="62500" lnSpcReduction="20000"/>
          </a:bodyPr>
          <a:lstStyle/>
          <a:p>
            <a:r>
              <a:rPr lang="nl-NL" sz="2600" dirty="0" smtClean="0"/>
              <a:t>Wat hebben we vorige weken gedaan?</a:t>
            </a:r>
          </a:p>
          <a:p>
            <a:r>
              <a:rPr lang="nl-NL" sz="2600" dirty="0" smtClean="0"/>
              <a:t>Voorbeeldbedrijf met plattegrond en vooraanzicht</a:t>
            </a:r>
          </a:p>
          <a:p>
            <a:r>
              <a:rPr lang="nl-NL" sz="2600" dirty="0" smtClean="0"/>
              <a:t>Planning en </a:t>
            </a:r>
            <a:r>
              <a:rPr lang="nl-NL" sz="2600" dirty="0" smtClean="0"/>
              <a:t>teelt</a:t>
            </a:r>
          </a:p>
          <a:p>
            <a:pPr lvl="1"/>
            <a:r>
              <a:rPr lang="nl-NL" sz="2600" dirty="0" smtClean="0"/>
              <a:t>Afzetmogelijkheden</a:t>
            </a:r>
          </a:p>
          <a:p>
            <a:pPr lvl="1"/>
            <a:r>
              <a:rPr lang="nl-NL" sz="2600" dirty="0" smtClean="0"/>
              <a:t>Prijs</a:t>
            </a:r>
          </a:p>
          <a:p>
            <a:pPr lvl="1"/>
            <a:r>
              <a:rPr lang="nl-NL" sz="2600" dirty="0" smtClean="0"/>
              <a:t>Arbeid en arbeidsverdeling</a:t>
            </a:r>
          </a:p>
          <a:p>
            <a:pPr lvl="1"/>
            <a:r>
              <a:rPr lang="nl-NL" sz="2600" dirty="0" smtClean="0"/>
              <a:t>Continuïteit </a:t>
            </a:r>
            <a:endParaRPr lang="nl-NL" sz="2600" dirty="0" smtClean="0"/>
          </a:p>
          <a:p>
            <a:r>
              <a:rPr lang="nl-NL" sz="2600" dirty="0" smtClean="0"/>
              <a:t>Planning en </a:t>
            </a:r>
            <a:r>
              <a:rPr lang="nl-NL" sz="2600" dirty="0" smtClean="0"/>
              <a:t>ruimte</a:t>
            </a:r>
          </a:p>
          <a:p>
            <a:pPr lvl="1"/>
            <a:r>
              <a:rPr lang="nl-NL" sz="2600" dirty="0" smtClean="0"/>
              <a:t>Week m2</a:t>
            </a:r>
          </a:p>
          <a:p>
            <a:pPr lvl="1"/>
            <a:r>
              <a:rPr lang="nl-NL" sz="2600" dirty="0" smtClean="0"/>
              <a:t>Technische ruimtebenutting</a:t>
            </a:r>
          </a:p>
          <a:p>
            <a:pPr lvl="1"/>
            <a:r>
              <a:rPr lang="nl-NL" sz="2600" dirty="0" smtClean="0"/>
              <a:t>Organisatorische ruimtebenutting</a:t>
            </a:r>
          </a:p>
          <a:p>
            <a:pPr marL="0" indent="0">
              <a:buNone/>
            </a:pPr>
            <a:r>
              <a:rPr lang="nl-NL" dirty="0"/>
              <a:t>	</a:t>
            </a:r>
            <a:endParaRPr lang="nl-NL" dirty="0" smtClean="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532" y="4218030"/>
            <a:ext cx="3568578" cy="2523388"/>
          </a:xfrm>
          <a:prstGeom prst="rect">
            <a:avLst/>
          </a:prstGeom>
          <a:effectLst>
            <a:softEdge rad="431800"/>
          </a:effectLst>
        </p:spPr>
      </p:pic>
    </p:spTree>
    <p:extLst>
      <p:ext uri="{BB962C8B-B14F-4D97-AF65-F5344CB8AC3E}">
        <p14:creationId xmlns:p14="http://schemas.microsoft.com/office/powerpoint/2010/main" val="260478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Terugblik</a:t>
            </a:r>
            <a:endParaRPr lang="nl-NL" dirty="0"/>
          </a:p>
        </p:txBody>
      </p:sp>
      <p:sp>
        <p:nvSpPr>
          <p:cNvPr id="6" name="Tijdelijke aanduiding voor inhoud 2"/>
          <p:cNvSpPr>
            <a:spLocks noGrp="1"/>
          </p:cNvSpPr>
          <p:nvPr>
            <p:ph idx="1"/>
          </p:nvPr>
        </p:nvSpPr>
        <p:spPr>
          <a:xfrm>
            <a:off x="2231135" y="2638044"/>
            <a:ext cx="8948141" cy="3221982"/>
          </a:xfrm>
        </p:spPr>
        <p:txBody>
          <a:bodyPr>
            <a:normAutofit/>
          </a:bodyPr>
          <a:lstStyle/>
          <a:p>
            <a:pPr marL="0" indent="0">
              <a:buNone/>
            </a:pPr>
            <a:endParaRPr lang="nl-NL" dirty="0"/>
          </a:p>
          <a:p>
            <a:endParaRPr lang="nl-NL" dirty="0" smtClean="0"/>
          </a:p>
        </p:txBody>
      </p:sp>
      <p:pic>
        <p:nvPicPr>
          <p:cNvPr id="3" name="Afbeelding 2"/>
          <p:cNvPicPr>
            <a:picLocks noChangeAspect="1"/>
          </p:cNvPicPr>
          <p:nvPr/>
        </p:nvPicPr>
        <p:blipFill>
          <a:blip r:embed="rId3"/>
          <a:stretch>
            <a:fillRect/>
          </a:stretch>
        </p:blipFill>
        <p:spPr>
          <a:xfrm>
            <a:off x="788894" y="2824857"/>
            <a:ext cx="10614212" cy="2327246"/>
          </a:xfrm>
          <a:prstGeom prst="rect">
            <a:avLst/>
          </a:prstGeom>
        </p:spPr>
      </p:pic>
    </p:spTree>
    <p:extLst>
      <p:ext uri="{BB962C8B-B14F-4D97-AF65-F5344CB8AC3E}">
        <p14:creationId xmlns:p14="http://schemas.microsoft.com/office/powerpoint/2010/main" val="350525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Terugblik m2</a:t>
            </a:r>
            <a:endParaRPr lang="nl-NL" dirty="0"/>
          </a:p>
        </p:txBody>
      </p:sp>
      <p:sp>
        <p:nvSpPr>
          <p:cNvPr id="3" name="Tijdelijke aanduiding voor inhoud 2"/>
          <p:cNvSpPr>
            <a:spLocks noGrp="1"/>
          </p:cNvSpPr>
          <p:nvPr>
            <p:ph idx="1"/>
          </p:nvPr>
        </p:nvSpPr>
        <p:spPr>
          <a:xfrm>
            <a:off x="2231136" y="4025590"/>
            <a:ext cx="6835591" cy="2194905"/>
          </a:xfrm>
        </p:spPr>
        <p:txBody>
          <a:bodyPr/>
          <a:lstStyle/>
          <a:p>
            <a:r>
              <a:rPr lang="nl-NL" dirty="0"/>
              <a:t>Het totaal benodigd teeltoppervlak voor 1000 af te leveren begoniaplanten is:</a:t>
            </a:r>
          </a:p>
          <a:p>
            <a:r>
              <a:rPr lang="nl-NL" dirty="0"/>
              <a:t>Fase 1		1.030/55=		19 m2</a:t>
            </a:r>
          </a:p>
          <a:p>
            <a:r>
              <a:rPr lang="nl-NL" dirty="0"/>
              <a:t>Fase 2		1.020/30=		34 m2</a:t>
            </a:r>
          </a:p>
          <a:p>
            <a:r>
              <a:rPr lang="nl-NL" dirty="0"/>
              <a:t>Fase 3		1.000/18=		56 m2</a:t>
            </a:r>
          </a:p>
          <a:p>
            <a:pPr marL="0" indent="0">
              <a:buNone/>
            </a:pPr>
            <a:endParaRPr lang="nl-NL" dirty="0"/>
          </a:p>
        </p:txBody>
      </p:sp>
      <p:pic>
        <p:nvPicPr>
          <p:cNvPr id="4" name="Afbeelding 3"/>
          <p:cNvPicPr>
            <a:picLocks noChangeAspect="1"/>
          </p:cNvPicPr>
          <p:nvPr/>
        </p:nvPicPr>
        <p:blipFill>
          <a:blip r:embed="rId3"/>
          <a:stretch>
            <a:fillRect/>
          </a:stretch>
        </p:blipFill>
        <p:spPr>
          <a:xfrm>
            <a:off x="2231136" y="2232789"/>
            <a:ext cx="7768736" cy="1703592"/>
          </a:xfrm>
          <a:prstGeom prst="rect">
            <a:avLst/>
          </a:prstGeom>
        </p:spPr>
      </p:pic>
      <p:pic>
        <p:nvPicPr>
          <p:cNvPr id="5" name="Afbeelding 4"/>
          <p:cNvPicPr>
            <a:picLocks noChangeAspect="1"/>
          </p:cNvPicPr>
          <p:nvPr/>
        </p:nvPicPr>
        <p:blipFill>
          <a:blip r:embed="rId4"/>
          <a:stretch>
            <a:fillRect/>
          </a:stretch>
        </p:blipFill>
        <p:spPr>
          <a:xfrm>
            <a:off x="7955864" y="2854712"/>
            <a:ext cx="4009999" cy="3869649"/>
          </a:xfrm>
          <a:prstGeom prst="rect">
            <a:avLst/>
          </a:prstGeom>
        </p:spPr>
      </p:pic>
      <p:pic>
        <p:nvPicPr>
          <p:cNvPr id="6" name="Afbeelding 5"/>
          <p:cNvPicPr>
            <a:picLocks noChangeAspect="1"/>
          </p:cNvPicPr>
          <p:nvPr/>
        </p:nvPicPr>
        <p:blipFill>
          <a:blip r:embed="rId5"/>
          <a:stretch>
            <a:fillRect/>
          </a:stretch>
        </p:blipFill>
        <p:spPr>
          <a:xfrm>
            <a:off x="7974900" y="1523975"/>
            <a:ext cx="3971925" cy="1743075"/>
          </a:xfrm>
          <a:prstGeom prst="rect">
            <a:avLst/>
          </a:prstGeom>
        </p:spPr>
      </p:pic>
    </p:spTree>
    <p:extLst>
      <p:ext uri="{BB962C8B-B14F-4D97-AF65-F5344CB8AC3E}">
        <p14:creationId xmlns:p14="http://schemas.microsoft.com/office/powerpoint/2010/main" val="220666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smtClean="0"/>
              <a:t>Terugblik </a:t>
            </a:r>
            <a:br>
              <a:rPr lang="nl-NL" dirty="0" smtClean="0"/>
            </a:br>
            <a:r>
              <a:rPr lang="nl-NL" dirty="0" smtClean="0"/>
              <a:t>Technische </a:t>
            </a:r>
            <a:r>
              <a:rPr lang="nl-NL" dirty="0" smtClean="0"/>
              <a:t>ruimtebenutting</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smtClean="0"/>
              <a:t>Dit is het percentage tabletoppervlak (netto kasoppervlak) ten opzichte van het kasoppervlak (bruto kasoppervlak).</a:t>
            </a:r>
          </a:p>
          <a:p>
            <a:pPr marL="0" indent="0">
              <a:buNone/>
            </a:pPr>
            <a:r>
              <a:rPr lang="nl-NL" dirty="0"/>
              <a:t>Een kas met vaste tabletten heeft meestal een technische ruimtebenutting van ongeveer 65-70</a:t>
            </a:r>
            <a:r>
              <a:rPr lang="nl-NL" dirty="0" smtClean="0"/>
              <a:t>%.</a:t>
            </a:r>
          </a:p>
          <a:p>
            <a:pPr marL="0" indent="0">
              <a:buNone/>
            </a:pPr>
            <a:r>
              <a:rPr lang="nl-NL" dirty="0"/>
              <a:t>Een kas met grondbedden, betonvloeren, roltafels of rolcontainers heeft een hogere technische ruimtebenutting van 80-90%. </a:t>
            </a:r>
            <a:endParaRPr lang="nl-NL" dirty="0" smtClean="0"/>
          </a:p>
          <a:p>
            <a:pPr marL="0" indent="0">
              <a:buNone/>
            </a:pPr>
            <a:r>
              <a:rPr lang="nl-NL" dirty="0"/>
              <a:t>Ons voorbeeldbedrijf heeft een kasoppervlak van 8.640 m2 en een tafeloppervlak van 7.192 m2. De technische ruimtebenutting is dan 7192/8.640x100</a:t>
            </a:r>
            <a:r>
              <a:rPr lang="nl-NL" dirty="0" smtClean="0"/>
              <a:t>%= 83,2</a:t>
            </a:r>
            <a:r>
              <a:rPr lang="nl-NL" dirty="0"/>
              <a:t>%</a:t>
            </a:r>
          </a:p>
          <a:p>
            <a:pPr marL="0" indent="0">
              <a:buNone/>
            </a:pPr>
            <a:endParaRPr lang="nl-NL" dirty="0"/>
          </a:p>
        </p:txBody>
      </p:sp>
      <p:pic>
        <p:nvPicPr>
          <p:cNvPr id="4" name="Afbeelding 3"/>
          <p:cNvPicPr>
            <a:picLocks noChangeAspect="1"/>
          </p:cNvPicPr>
          <p:nvPr/>
        </p:nvPicPr>
        <p:blipFill>
          <a:blip r:embed="rId3"/>
          <a:stretch>
            <a:fillRect/>
          </a:stretch>
        </p:blipFill>
        <p:spPr>
          <a:xfrm>
            <a:off x="8681949" y="4627755"/>
            <a:ext cx="3309329" cy="1728439"/>
          </a:xfrm>
          <a:prstGeom prst="rect">
            <a:avLst/>
          </a:prstGeom>
        </p:spPr>
      </p:pic>
    </p:spTree>
    <p:extLst>
      <p:ext uri="{BB962C8B-B14F-4D97-AF65-F5344CB8AC3E}">
        <p14:creationId xmlns:p14="http://schemas.microsoft.com/office/powerpoint/2010/main" val="16706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smtClean="0"/>
              <a:t>Terugblik </a:t>
            </a:r>
            <a:br>
              <a:rPr lang="nl-NL" dirty="0" smtClean="0"/>
            </a:br>
            <a:r>
              <a:rPr lang="nl-NL" dirty="0" smtClean="0"/>
              <a:t>Organisatorische </a:t>
            </a:r>
            <a:r>
              <a:rPr lang="nl-NL" dirty="0" smtClean="0"/>
              <a:t>ruimtebenutting</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Om dit begrip te verduidelijken kijken we naar ons voorbeeldbedrijf. Stel dat we in een keer een teelt willen uitvoeren. We kunnen dan maximaal (7.192 netto m2 teeltoppervlak x 18 planten per m2 op eindafstand =) 129.456 planten telen. Bij een totale teeltduur van 12 weken hebben we voor deze teelt (12x7.192=) 86.304 weekm2 beschikbaar. </a:t>
            </a:r>
            <a:endParaRPr lang="nl-NL" dirty="0" smtClean="0"/>
          </a:p>
          <a:p>
            <a:pPr marL="0" indent="0">
              <a:buNone/>
            </a:pPr>
            <a:r>
              <a:rPr lang="nl-NL" dirty="0"/>
              <a:t>In de eerste teeltfase staan de planten tegen elkaar. De ruimte die we daarvoor nodig hebben is (129.456/55=) 2.351 m2, ofwel (4x2.354=) 9.416 weekm2.</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623386" y="4429270"/>
            <a:ext cx="2066925" cy="2209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65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smtClean="0"/>
              <a:t>Terugblik</a:t>
            </a:r>
            <a:br>
              <a:rPr lang="nl-NL" dirty="0" smtClean="0"/>
            </a:br>
            <a:r>
              <a:rPr lang="nl-NL" dirty="0" smtClean="0"/>
              <a:t>Organisatorische </a:t>
            </a:r>
            <a:r>
              <a:rPr lang="nl-NL" dirty="0" smtClean="0"/>
              <a:t>ruimtebenutting</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Dit betekent dat we (86.304-9.416=) 76.888 weekm2 niet hebben benut. Dit noemen we de ‘leegloop’ binnen het bedrijf. </a:t>
            </a:r>
          </a:p>
          <a:p>
            <a:pPr marL="0" indent="0">
              <a:buNone/>
            </a:pPr>
            <a:r>
              <a:rPr lang="nl-NL" dirty="0"/>
              <a:t>De organisatorische ruimtebenutting is de gebruikte ruimte gedeeld door de beschikbare ruimte (x100%). In de eerste teeltfase was de organisatorische ruimtebenutting dus (9.416/86.304x100%=) 10,9</a:t>
            </a:r>
            <a:r>
              <a:rPr lang="nl-NL" dirty="0" smtClean="0"/>
              <a:t>%.</a:t>
            </a:r>
          </a:p>
          <a:p>
            <a:pPr marL="0" indent="0">
              <a:buNone/>
            </a:pPr>
            <a:r>
              <a:rPr lang="nl-NL" dirty="0"/>
              <a:t>De leegloop (= de niet gebruikte ruimte gedeeld door de beschikbare ruimte) was in deze fase (76.888/86.304=) 89,1%.</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8842917" y="4552900"/>
            <a:ext cx="2805085" cy="1925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1213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smtClean="0"/>
              <a:t>Terugblik</a:t>
            </a:r>
            <a:br>
              <a:rPr lang="nl-NL" dirty="0" smtClean="0"/>
            </a:br>
            <a:r>
              <a:rPr lang="nl-NL" dirty="0" smtClean="0"/>
              <a:t>Organisatorische </a:t>
            </a:r>
            <a:r>
              <a:rPr lang="nl-NL" dirty="0" smtClean="0"/>
              <a:t>ruimtebenutting</a:t>
            </a:r>
            <a:endParaRPr lang="nl-NL" dirty="0"/>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De gemiddelde ruimtebenutting is een belangrijk gegeven voor de kweker. Hoe hoger dit percentage is, hoe beter hij zijn tabletten benut. In de praktijk komen we meestal niet verder dan 90%. Dat wil zeggen, dat als je 10% van de totaal beschikbare ruimte niet gebruikt. </a:t>
            </a:r>
            <a:endParaRPr lang="nl-NL" dirty="0" smtClean="0"/>
          </a:p>
          <a:p>
            <a:pPr marL="0" indent="0">
              <a:buNone/>
            </a:pPr>
            <a:r>
              <a:rPr lang="nl-NL" dirty="0" smtClean="0"/>
              <a:t>We </a:t>
            </a:r>
            <a:r>
              <a:rPr lang="nl-NL" dirty="0"/>
              <a:t>berekenen de gemiddelde organisatorische ruimtebenutting door de totaal gebruikte ruimte op jaarbasis te delen door de aantal beschikbare ruimte op jaarbasis.</a:t>
            </a:r>
          </a:p>
          <a:p>
            <a:pPr marL="0" indent="0">
              <a:buNone/>
            </a:pPr>
            <a:endParaRPr lang="nl-NL" dirty="0"/>
          </a:p>
        </p:txBody>
      </p:sp>
      <p:pic>
        <p:nvPicPr>
          <p:cNvPr id="4" name="Afbeelding 3"/>
          <p:cNvPicPr>
            <a:picLocks noChangeAspect="1"/>
          </p:cNvPicPr>
          <p:nvPr/>
        </p:nvPicPr>
        <p:blipFill>
          <a:blip r:embed="rId3"/>
          <a:stretch>
            <a:fillRect/>
          </a:stretch>
        </p:blipFill>
        <p:spPr>
          <a:xfrm>
            <a:off x="8957230" y="4507372"/>
            <a:ext cx="2261812" cy="17131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9319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406</TotalTime>
  <Words>1232</Words>
  <Application>Microsoft Office PowerPoint</Application>
  <PresentationFormat>Breedbeeld</PresentationFormat>
  <Paragraphs>156</Paragraphs>
  <Slides>20</Slides>
  <Notes>20</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20</vt:i4>
      </vt:variant>
    </vt:vector>
  </HeadingPairs>
  <TitlesOfParts>
    <vt:vector size="30" baseType="lpstr">
      <vt:lpstr>Arial</vt:lpstr>
      <vt:lpstr>Calibri</vt:lpstr>
      <vt:lpstr>Calibri Light</vt:lpstr>
      <vt:lpstr>Gill Sans MT</vt:lpstr>
      <vt:lpstr>Times New Roman</vt:lpstr>
      <vt:lpstr>Wingdings 2</vt:lpstr>
      <vt:lpstr>HDOfficeLightV0</vt:lpstr>
      <vt:lpstr>1_HDOfficeLightV0</vt:lpstr>
      <vt:lpstr>2_HDOfficeLightV0</vt:lpstr>
      <vt:lpstr>Parcel</vt:lpstr>
      <vt:lpstr>Teelttechnisch management</vt:lpstr>
      <vt:lpstr>Planning</vt:lpstr>
      <vt:lpstr>Terugblik</vt:lpstr>
      <vt:lpstr>Terugblik</vt:lpstr>
      <vt:lpstr>Terugblik m2</vt:lpstr>
      <vt:lpstr>Terugblik  Technische ruimtebenutting</vt:lpstr>
      <vt:lpstr>Terugblik  Organisatorische ruimtebenutting</vt:lpstr>
      <vt:lpstr>Terugblik Organisatorische ruimtebenutting</vt:lpstr>
      <vt:lpstr>Terugblik Organisatorische ruimtebenutting</vt:lpstr>
      <vt:lpstr>Les 4 Planning en tijd</vt:lpstr>
      <vt:lpstr>Planning en tijd</vt:lpstr>
      <vt:lpstr>Jaarrondplanning</vt:lpstr>
      <vt:lpstr>Planning en tijd</vt:lpstr>
      <vt:lpstr>Planning en tijd</vt:lpstr>
      <vt:lpstr>Planning en tijd</vt:lpstr>
      <vt:lpstr>Planning en tijd</vt:lpstr>
      <vt:lpstr>Planning en tijd</vt:lpstr>
      <vt:lpstr>Planning en tijd</vt:lpstr>
      <vt:lpstr>Planning en tijd</vt:lpstr>
      <vt:lpstr>Opdracht</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Teelttechnisch management</dc:title>
  <dc:creator>Robert Soesman</dc:creator>
  <cp:lastModifiedBy>Robert Soesman</cp:lastModifiedBy>
  <cp:revision>91</cp:revision>
  <cp:lastPrinted>2019-01-16T10:59:57Z</cp:lastPrinted>
  <dcterms:created xsi:type="dcterms:W3CDTF">2019-01-16T09:38:13Z</dcterms:created>
  <dcterms:modified xsi:type="dcterms:W3CDTF">2019-02-06T07:35:25Z</dcterms:modified>
</cp:coreProperties>
</file>